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42</c:v>
                </c:pt>
                <c:pt idx="2">
                  <c:v>43</c:v>
                </c:pt>
                <c:pt idx="3">
                  <c:v>47</c:v>
                </c:pt>
                <c:pt idx="4">
                  <c:v>41</c:v>
                </c:pt>
                <c:pt idx="5">
                  <c:v>43</c:v>
                </c:pt>
                <c:pt idx="6">
                  <c:v>42</c:v>
                </c:pt>
                <c:pt idx="7">
                  <c:v>47</c:v>
                </c:pt>
                <c:pt idx="8">
                  <c:v>40</c:v>
                </c:pt>
                <c:pt idx="9">
                  <c:v>47</c:v>
                </c:pt>
                <c:pt idx="10">
                  <c:v>41</c:v>
                </c:pt>
                <c:pt idx="11">
                  <c:v>45</c:v>
                </c:pt>
                <c:pt idx="12">
                  <c:v>44</c:v>
                </c:pt>
                <c:pt idx="13">
                  <c:v>44</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31</c:v>
                </c:pt>
                <c:pt idx="2">
                  <c:v>30</c:v>
                </c:pt>
                <c:pt idx="3">
                  <c:v>25</c:v>
                </c:pt>
                <c:pt idx="4">
                  <c:v>26</c:v>
                </c:pt>
                <c:pt idx="5">
                  <c:v>32</c:v>
                </c:pt>
                <c:pt idx="6">
                  <c:v>33</c:v>
                </c:pt>
                <c:pt idx="7">
                  <c:v>32</c:v>
                </c:pt>
                <c:pt idx="8">
                  <c:v>32</c:v>
                </c:pt>
                <c:pt idx="9">
                  <c:v>35</c:v>
                </c:pt>
                <c:pt idx="10">
                  <c:v>33</c:v>
                </c:pt>
                <c:pt idx="11">
                  <c:v>29</c:v>
                </c:pt>
                <c:pt idx="12">
                  <c:v>32</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45</c:v>
                </c:pt>
                <c:pt idx="2">
                  <c:v>50</c:v>
                </c:pt>
                <c:pt idx="3">
                  <c:v>41</c:v>
                </c:pt>
                <c:pt idx="4">
                  <c:v>47</c:v>
                </c:pt>
                <c:pt idx="5">
                  <c:v>45</c:v>
                </c:pt>
                <c:pt idx="6">
                  <c:v>50</c:v>
                </c:pt>
                <c:pt idx="7">
                  <c:v>44</c:v>
                </c:pt>
                <c:pt idx="8">
                  <c:v>45</c:v>
                </c:pt>
                <c:pt idx="9">
                  <c:v>42</c:v>
                </c:pt>
                <c:pt idx="10">
                  <c:v>44</c:v>
                </c:pt>
                <c:pt idx="11">
                  <c:v>43</c:v>
                </c:pt>
                <c:pt idx="12">
                  <c:v>40</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25</c:v>
                </c:pt>
                <c:pt idx="2">
                  <c:v>35</c:v>
                </c:pt>
                <c:pt idx="3">
                  <c:v>33</c:v>
                </c:pt>
                <c:pt idx="4">
                  <c:v>26</c:v>
                </c:pt>
                <c:pt idx="5">
                  <c:v>32</c:v>
                </c:pt>
                <c:pt idx="6">
                  <c:v>25</c:v>
                </c:pt>
                <c:pt idx="7">
                  <c:v>32</c:v>
                </c:pt>
                <c:pt idx="8">
                  <c:v>34</c:v>
                </c:pt>
                <c:pt idx="9">
                  <c:v>34</c:v>
                </c:pt>
                <c:pt idx="10">
                  <c:v>33</c:v>
                </c:pt>
                <c:pt idx="11">
                  <c:v>27</c:v>
                </c:pt>
                <c:pt idx="12">
                  <c:v>25</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44</c:v>
                </c:pt>
                <c:pt idx="2">
                  <c:v>46</c:v>
                </c:pt>
                <c:pt idx="3">
                  <c:v>46</c:v>
                </c:pt>
                <c:pt idx="4">
                  <c:v>44</c:v>
                </c:pt>
                <c:pt idx="5">
                  <c:v>50</c:v>
                </c:pt>
                <c:pt idx="6">
                  <c:v>50</c:v>
                </c:pt>
                <c:pt idx="7">
                  <c:v>42</c:v>
                </c:pt>
                <c:pt idx="8">
                  <c:v>48</c:v>
                </c:pt>
                <c:pt idx="9">
                  <c:v>41</c:v>
                </c:pt>
                <c:pt idx="10">
                  <c:v>42</c:v>
                </c:pt>
                <c:pt idx="11">
                  <c:v>43</c:v>
                </c:pt>
                <c:pt idx="12">
                  <c:v>46</c:v>
                </c:pt>
                <c:pt idx="13">
                  <c:v>44</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27</c:v>
                </c:pt>
                <c:pt idx="2">
                  <c:v>33</c:v>
                </c:pt>
                <c:pt idx="3">
                  <c:v>33</c:v>
                </c:pt>
                <c:pt idx="4">
                  <c:v>30</c:v>
                </c:pt>
                <c:pt idx="5">
                  <c:v>28</c:v>
                </c:pt>
                <c:pt idx="6">
                  <c:v>31</c:v>
                </c:pt>
                <c:pt idx="7">
                  <c:v>29</c:v>
                </c:pt>
                <c:pt idx="8">
                  <c:v>28</c:v>
                </c:pt>
                <c:pt idx="9">
                  <c:v>26</c:v>
                </c:pt>
                <c:pt idx="10">
                  <c:v>32</c:v>
                </c:pt>
                <c:pt idx="11">
                  <c:v>33</c:v>
                </c:pt>
                <c:pt idx="12">
                  <c:v>26</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Consumer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212 Million in 2024, and is expected to reach USD 121 Million by 2032. The market shows a steady CAGR of 32% from 2025 to 2032. The global toy market is driven by several key market drivers including innovation in product design, rising disposable income, evolution of eCommerce, and demographic shifts towards millennials becoming parents. Sales are heavily influenced by trends such as educational toys, tech-integrated toys, and eco-friendly products. Major players include LEGO, Hasbro, and Mattel, who command significant market share through a diverse product portfolio. Future growth is projected to escalate with the increasing demand for licensed toys and a focus on STEM education. However, challenges such as safety regulations and the rise of digital gaming may impact growth trajectories.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E-commerce platforms: The surge in e-commerce platforms has emerged as a significant enabler for the global toy market. Through online platforms, manufacturers can reach a wider audience, bridge geographical distance, and offer a comprehensive range of products without the challenges of physical retail spaces like stock limitation or rent. The ease of comparing prices, products, and brands online also encourages consumers to shop via these platforms. Moreover, the current pandemic has accelerated the growth of the e-commerce industry, giving impetus to the toy market.
Integration of smart technology in toys: As the global society becomes increasingly digital, the integration of technology within traditional toys is a notable market enabler. Smart toys, equipped with artificial intelligence, virtual reality, and augmented reality, offer interactive experiences, building the child's cognitive skills in an engaging manner. This shift towards technologically enhanced toys is fueled by the desire for educational and skill-building tools that can entertain and educate children simultaneously. With advancements in technology and reducing production costs, the availability and affordability of smart toys are set to grow, powering the global toy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121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162702292"/>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a:t>
                      </a:r>
                      <a:r>
                        <a:rPr lang="en-US" sz="1100" b="1" kern="1200" dirty="0" err="1">
                          <a:solidFill>
                            <a:schemeClr val="bg1"/>
                          </a:solidFill>
                          <a:latin typeface="+mn-lt"/>
                          <a:ea typeface="Poppins"/>
                          <a:cs typeface="Poppins" panose="00000500000000000000" pitchFamily="2" charset="0"/>
                          <a:sym typeface="Poppins"/>
                        </a:rPr>
                        <a:t>industry_title</a:t>
                      </a:r>
                      <a:r>
                        <a:rPr lang="en-US" sz="1100" b="1" kern="1200" dirty="0">
                          <a:solidFill>
                            <a:schemeClr val="bg1"/>
                          </a:solidFill>
                          <a:latin typeface="+mn-lt"/>
                          <a:ea typeface="Poppins"/>
                          <a:cs typeface="Poppins" panose="00000500000000000000" pitchFamily="2" charset="0"/>
                          <a:sym typeface="Poppins"/>
                        </a:rPr>
                        <a: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primary driver for the global toy market is the increasing innovation and incorporation of technology in toys. Companies are utilizing modern technology to improve interactivity in playthings, replace traditional games, and stimulate children's mental development. For example, interactive toys integrated with AI can interact with kids, understand their behavior, respond to their actions, and even help them learn new things.
The trend of smart toys has spiked within the past few years. These toys possess a high degree of sophistication and provide educational value, conveying concepts of coding, math, and science in a fun and engaging way. For instance, 'Think &amp; Learn Code-a-Pillar' from Fisher-Price is a pre-school level coding toy that teaches kids the basics of coding, planning &amp; sequencing through easy-to-connect segments.
The integration of apps and toys is another significant innovation in this field. Companies are developing toy-based apps that provide an engaging platform for kids where the physical play can be combined with digital elements. One such example is the 'Osmo' system, which includes a set of toys that interact with an iPad. With continuous advancements in technology, it's evident that the future of the toy industry is looking towards increased technological integrations.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facing considerable challenges due to the high initial investment and setup costs required in this industry. These expenses encompass factors such as procurement of raw materials, production costs, market research, and distribution logistics. Furthermore, establishing a strong brand presence and complying with stringent quality and safety standards compound these costs. As a result, these high entry costs can deter potential new entrants and inhibit the overall growth of the market.
The costly setup of manufacturing facilities, adoption of advanced technologies, and the necessity to continually innovate are other contributing factors to these high initial costs. For smaller companies and startups, securing the necessary capital can be difficult, restricting their ability to compete with established toy manufacturers. Moreover, with the increasing focus on sustainability and ethical production methods, the costs are only projected to escalate, posing a continuous challenge to the expansion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13661</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85</cp:revision>
  <dcterms:created xsi:type="dcterms:W3CDTF">2024-08-12T13:13:25Z</dcterms:created>
  <dcterms:modified xsi:type="dcterms:W3CDTF">2025-09-15T13:00:03Z</dcterms:modified>
</cp:coreProperties>
</file>